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8" r:id="rId10"/>
    <p:sldId id="265" r:id="rId11"/>
    <p:sldId id="273" r:id="rId12"/>
    <p:sldId id="264" r:id="rId13"/>
    <p:sldId id="272" r:id="rId14"/>
    <p:sldId id="267" r:id="rId15"/>
    <p:sldId id="269" r:id="rId16"/>
    <p:sldId id="266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6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30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58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82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537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62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1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3943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48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43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77AD-A81B-405B-8A91-BFCCCF98F1EB}" type="datetimeFigureOut">
              <a:rPr lang="en-GB" smtClean="0"/>
              <a:t>19/10/2018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5388B-E2C9-472E-A39D-93B97B4055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12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5270"/>
            <a:ext cx="9144000" cy="1172210"/>
          </a:xfrm>
        </p:spPr>
        <p:txBody>
          <a:bodyPr/>
          <a:lstStyle/>
          <a:p>
            <a:r>
              <a:rPr lang="en-GB" dirty="0" smtClean="0"/>
              <a:t>Curriculum choice at BGS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5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27" y="1169352"/>
            <a:ext cx="10515600" cy="5688648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 smtClean="0">
                <a:latin typeface="Century" panose="02040604050505020304" pitchFamily="18" charset="0"/>
              </a:rPr>
              <a:t>The IB learner profile is the IB mission statement translated into a set of learning outcomes for the 21st century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IB learners strive to be: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inquirers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knowledgeable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thinkers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communicators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principled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open-minded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caring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risk-takers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balanced</a:t>
            </a:r>
          </a:p>
          <a:p>
            <a:pPr lvl="1"/>
            <a:r>
              <a:rPr lang="en-GB" sz="3200" dirty="0" smtClean="0">
                <a:latin typeface="Century" panose="02040604050505020304" pitchFamily="18" charset="0"/>
              </a:rPr>
              <a:t>reflective</a:t>
            </a:r>
          </a:p>
          <a:p>
            <a:endParaRPr lang="en-GB" dirty="0"/>
          </a:p>
        </p:txBody>
      </p:sp>
      <p:sp>
        <p:nvSpPr>
          <p:cNvPr id="4" name="AutoShape 2" descr="beating heart GIF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52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873" y="630670"/>
            <a:ext cx="11558154" cy="58636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56726" b="48409"/>
          <a:stretch/>
        </p:blipFill>
        <p:spPr>
          <a:xfrm>
            <a:off x="393620" y="1422714"/>
            <a:ext cx="5417547" cy="4053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905" y="374135"/>
            <a:ext cx="10655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IB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9111" y="374135"/>
            <a:ext cx="261507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tx2"/>
                </a:solidFill>
              </a:rPr>
              <a:t>A Levels</a:t>
            </a:r>
            <a:endParaRPr lang="en-GB" sz="40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5832" y="4432471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intercultural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5104" y="5086770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citizenship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9067" y="5062049"/>
            <a:ext cx="15450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Nurturing communication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09" y="4352475"/>
            <a:ext cx="1468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ability to cope with pressure 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7905" y="3489697"/>
            <a:ext cx="12207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creativity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3620" y="2504422"/>
            <a:ext cx="15258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workplace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51569"/>
          <a:stretch/>
        </p:blipFill>
        <p:spPr>
          <a:xfrm>
            <a:off x="6112739" y="1574098"/>
            <a:ext cx="5422937" cy="38116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99213" y="1158599"/>
            <a:ext cx="1525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independent inquiry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91241" y="1387254"/>
            <a:ext cx="1525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in-depth subject expertise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44336" y="2387458"/>
            <a:ext cx="1697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self-management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18456" y="3405299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Nurturing an open mind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42100" y="4265492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intercultural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9650" y="4938642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citizenship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51415" y="5002372"/>
            <a:ext cx="165475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Nurturing communication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65156" y="4370928"/>
            <a:ext cx="14686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ability to cope with pressure 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8707" y="1397989"/>
            <a:ext cx="205322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Instilling a positive approach to risk-taking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03187" y="1119720"/>
            <a:ext cx="1525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independent inquiry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9624" y="1311571"/>
            <a:ext cx="1525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in-depth subject expertise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85686" y="2196837"/>
            <a:ext cx="169741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self-management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6771" y="3479903"/>
            <a:ext cx="169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Nurturing an open mind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905" y="1485094"/>
            <a:ext cx="18180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Instilling a positive approach to risk-taking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2617" y="2423744"/>
            <a:ext cx="15258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Developing workplace skills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6377" y="3546659"/>
            <a:ext cx="122077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tx2"/>
                </a:solidFill>
              </a:rPr>
              <a:t>Encouraging creativity</a:t>
            </a:r>
            <a:endParaRPr lang="en-GB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05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5390" y="0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entury" panose="02040604050505020304" pitchFamily="18" charset="0"/>
              </a:rPr>
              <a:t>More than just grades and scores</a:t>
            </a:r>
            <a:endParaRPr lang="en-GB" dirty="0">
              <a:latin typeface="Century" panose="020406040505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1" y="1411620"/>
            <a:ext cx="7395210" cy="460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How do I make myself stand out?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3897"/>
            <a:ext cx="6554687" cy="5011594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When I grow up I want to be.....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Who do you know with a language qualification?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Would you be a better engineer/architect with art?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Do you write real heaps good?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What is compound interest/gross v net and how does my credit card work?</a:t>
            </a:r>
            <a:endParaRPr lang="en-GB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5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155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Things you wanted to know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097280"/>
            <a:ext cx="11090910" cy="5760719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Do I have to.............?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don’t like...........?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don’t </a:t>
            </a:r>
            <a:r>
              <a:rPr lang="en-GB" i="1" dirty="0" smtClean="0">
                <a:latin typeface="Century" panose="02040604050505020304" pitchFamily="18" charset="0"/>
              </a:rPr>
              <a:t>need</a:t>
            </a:r>
            <a:r>
              <a:rPr lang="en-GB" dirty="0" smtClean="0">
                <a:latin typeface="Century" panose="02040604050505020304" pitchFamily="18" charset="0"/>
              </a:rPr>
              <a:t>.......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But everyone else does.........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</a:t>
            </a:r>
            <a:r>
              <a:rPr lang="en-GB" i="1" dirty="0" smtClean="0">
                <a:latin typeface="Century" panose="02040604050505020304" pitchFamily="18" charset="0"/>
              </a:rPr>
              <a:t>KNOW</a:t>
            </a:r>
            <a:r>
              <a:rPr lang="en-GB" dirty="0" smtClean="0">
                <a:latin typeface="Century" panose="02040604050505020304" pitchFamily="18" charset="0"/>
              </a:rPr>
              <a:t> what I want to do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endParaRPr lang="en-GB" dirty="0" smtClean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I get more structured teaching time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get less homework in SL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finish earlier in Year 13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My results come out in July!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I could do </a:t>
            </a:r>
            <a:r>
              <a:rPr lang="en-GB" b="1" dirty="0" smtClean="0">
                <a:latin typeface="Century" panose="02040604050505020304" pitchFamily="18" charset="0"/>
              </a:rPr>
              <a:t>anything</a:t>
            </a:r>
            <a:r>
              <a:rPr lang="en-GB" dirty="0" smtClean="0">
                <a:latin typeface="Century" panose="02040604050505020304" pitchFamily="18" charset="0"/>
              </a:rPr>
              <a:t>....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0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entury" panose="02040604050505020304" pitchFamily="18" charset="0"/>
              </a:rPr>
              <a:t>Things you wanted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234440"/>
            <a:ext cx="12031980" cy="5486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Medicine 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Engineering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Oxbridge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Studying abroad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Anything an A Level can do  </a:t>
            </a:r>
          </a:p>
          <a:p>
            <a:endParaRPr lang="en-GB" dirty="0" smtClean="0">
              <a:latin typeface="Century" panose="02040604050505020304" pitchFamily="18" charset="0"/>
            </a:endParaRP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Find out yourself! Get online with a university or an employer/provider. </a:t>
            </a:r>
            <a:endParaRPr lang="en-GB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59" y="1200764"/>
            <a:ext cx="671945" cy="67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88" y="1570412"/>
            <a:ext cx="671945" cy="671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851" y="2174405"/>
            <a:ext cx="671945" cy="671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133" y="2594696"/>
            <a:ext cx="671945" cy="671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110" y="3641667"/>
            <a:ext cx="671945" cy="67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" y="63944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39089" y="148590"/>
            <a:ext cx="7384126" cy="6789420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>
                <a:latin typeface="Century" panose="02040604050505020304" pitchFamily="18" charset="0"/>
              </a:rPr>
              <a:t>Cardiff, English Literature 35 655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LSE, Economics 38 + 766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Cambridge, Natural Science 40 + 776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Exeter, Psychology 36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Bristol, Maths 38 + 66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Durham, Law 36 + 666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UCL, History 39 + 19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Southampton, Environmental Science 32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Southampton, Mech Eng 38 + 18 @ HL</a:t>
            </a:r>
          </a:p>
          <a:p>
            <a:pPr marL="232194" lvl="1" indent="0">
              <a:buNone/>
            </a:pPr>
            <a:endParaRPr lang="en-GB" dirty="0" smtClean="0">
              <a:latin typeface="Century" panose="02040604050505020304" pitchFamily="18" charset="0"/>
            </a:endParaRP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Oxford, English 38 + 666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Kings College London, Medicine 35 + 666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Kent, Law 34 or 17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Leeds, English Lang &amp; Lit 35 + 17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Birmingham, Law 32 + 665 @ HL, RHUL, English 32 + 655 @ HL</a:t>
            </a:r>
          </a:p>
          <a:p>
            <a:pPr lvl="1"/>
            <a:r>
              <a:rPr lang="en-GB" dirty="0" smtClean="0">
                <a:latin typeface="Century" panose="02040604050505020304" pitchFamily="18" charset="0"/>
              </a:rPr>
              <a:t>Bath, Psychology 36 + 766 @ HL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045036" y="639445"/>
            <a:ext cx="503647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/>
              <a:t>What about A level requirements?</a:t>
            </a:r>
          </a:p>
          <a:p>
            <a:r>
              <a:rPr lang="en-GB" sz="2400" dirty="0" smtClean="0"/>
              <a:t>AAA?</a:t>
            </a:r>
          </a:p>
          <a:p>
            <a:r>
              <a:rPr lang="en-GB" sz="2400" dirty="0" smtClean="0"/>
              <a:t>AAB?</a:t>
            </a:r>
          </a:p>
          <a:p>
            <a:endParaRPr lang="en-GB" sz="2400" dirty="0"/>
          </a:p>
          <a:p>
            <a:r>
              <a:rPr lang="en-GB" sz="2400" dirty="0" smtClean="0"/>
              <a:t>Some are points offers</a:t>
            </a:r>
          </a:p>
          <a:p>
            <a:endParaRPr lang="en-GB" sz="2400" dirty="0"/>
          </a:p>
          <a:p>
            <a:r>
              <a:rPr lang="en-GB" sz="2400" dirty="0" smtClean="0"/>
              <a:t>Many start at AAA/AAB or even higher but</a:t>
            </a:r>
          </a:p>
          <a:p>
            <a:r>
              <a:rPr lang="en-GB" sz="2400" dirty="0" smtClean="0"/>
              <a:t>that is because so many more people apply with A Levels. They can change depending on your application or an interview.</a:t>
            </a:r>
          </a:p>
          <a:p>
            <a:endParaRPr lang="en-GB" sz="2400" dirty="0"/>
          </a:p>
          <a:p>
            <a:r>
              <a:rPr lang="en-GB" sz="2400" dirty="0" smtClean="0"/>
              <a:t>They start high as they are the initial filter/hurdle in the process.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6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Century" panose="02040604050505020304" pitchFamily="18" charset="0"/>
              </a:rPr>
              <a:t>It is as tricky as you make it................</a:t>
            </a:r>
            <a:endParaRPr lang="en-GB" dirty="0">
              <a:latin typeface="Century" panose="020406040505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650898"/>
              </p:ext>
            </p:extLst>
          </p:nvPr>
        </p:nvGraphicFramePr>
        <p:xfrm>
          <a:off x="194310" y="1017272"/>
          <a:ext cx="11898630" cy="572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9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9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IB A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IB B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English Lit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English</a:t>
                      </a:r>
                      <a:r>
                        <a:rPr lang="en-GB" baseline="0" dirty="0" smtClean="0">
                          <a:latin typeface="Century" panose="02040604050505020304" pitchFamily="18" charset="0"/>
                        </a:rPr>
                        <a:t> Lit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A Language</a:t>
                      </a:r>
                      <a:r>
                        <a:rPr lang="en-GB" baseline="0" dirty="0" smtClean="0">
                          <a:latin typeface="Century" panose="02040604050505020304" pitchFamily="18" charset="0"/>
                        </a:rPr>
                        <a:t> at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Ab initio Language</a:t>
                      </a:r>
                      <a:r>
                        <a:rPr lang="en-GB" baseline="0" dirty="0" smtClean="0">
                          <a:latin typeface="Century" panose="02040604050505020304" pitchFamily="18" charset="0"/>
                        </a:rPr>
                        <a:t>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Economics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Geography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Physics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Biology/Sports Science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Maths Analysis</a:t>
                      </a:r>
                      <a:r>
                        <a:rPr lang="en-GB" baseline="0" dirty="0" smtClean="0">
                          <a:latin typeface="Century" panose="02040604050505020304" pitchFamily="18" charset="0"/>
                        </a:rPr>
                        <a:t> and Approaches HL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Maths Applications and interpretations</a:t>
                      </a:r>
                      <a:r>
                        <a:rPr lang="en-GB" baseline="0" dirty="0" smtClean="0">
                          <a:latin typeface="Century" panose="02040604050505020304" pitchFamily="18" charset="0"/>
                        </a:rPr>
                        <a:t>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806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Chemistry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entury" panose="02040604050505020304" pitchFamily="18" charset="0"/>
                        </a:rPr>
                        <a:t>Music/Art/Theatre SL</a:t>
                      </a:r>
                      <a:endParaRPr lang="en-GB" dirty="0">
                        <a:latin typeface="Century" panose="020406040505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5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53253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What do you think about IB?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4" y="1378816"/>
            <a:ext cx="10515600" cy="5479184"/>
          </a:xfrm>
        </p:spPr>
        <p:txBody>
          <a:bodyPr>
            <a:normAutofit fontScale="77500" lnSpcReduction="20000"/>
          </a:bodyPr>
          <a:lstStyle/>
          <a:p>
            <a:r>
              <a:rPr lang="en-GB" sz="5700" dirty="0" smtClean="0">
                <a:latin typeface="Century" panose="02040604050505020304" pitchFamily="18" charset="0"/>
              </a:rPr>
              <a:t>More subjects</a:t>
            </a:r>
          </a:p>
          <a:p>
            <a:r>
              <a:rPr lang="en-GB" sz="5700" dirty="0" smtClean="0">
                <a:latin typeface="Century" panose="02040604050505020304" pitchFamily="18" charset="0"/>
              </a:rPr>
              <a:t>More choice</a:t>
            </a:r>
          </a:p>
          <a:p>
            <a:r>
              <a:rPr lang="en-GB" sz="5700" dirty="0" smtClean="0">
                <a:latin typeface="Century" panose="02040604050505020304" pitchFamily="18" charset="0"/>
              </a:rPr>
              <a:t>Greater range</a:t>
            </a:r>
          </a:p>
          <a:p>
            <a:endParaRPr lang="en-GB" sz="5700" dirty="0">
              <a:latin typeface="Century" panose="02040604050505020304" pitchFamily="18" charset="0"/>
            </a:endParaRPr>
          </a:p>
          <a:p>
            <a:r>
              <a:rPr lang="en-GB" sz="5700" dirty="0" smtClean="0">
                <a:latin typeface="Century" panose="02040604050505020304" pitchFamily="18" charset="0"/>
              </a:rPr>
              <a:t>Less detail</a:t>
            </a:r>
          </a:p>
          <a:p>
            <a:r>
              <a:rPr lang="en-GB" sz="5700" dirty="0" smtClean="0">
                <a:latin typeface="Century" panose="02040604050505020304" pitchFamily="18" charset="0"/>
              </a:rPr>
              <a:t>Less depth</a:t>
            </a:r>
          </a:p>
          <a:p>
            <a:r>
              <a:rPr lang="en-GB" sz="5700" dirty="0" smtClean="0">
                <a:latin typeface="Century" panose="02040604050505020304" pitchFamily="18" charset="0"/>
              </a:rPr>
              <a:t>Harder</a:t>
            </a:r>
          </a:p>
          <a:p>
            <a:endParaRPr lang="en-GB" sz="5700" dirty="0">
              <a:latin typeface="Century" panose="02040604050505020304" pitchFamily="18" charset="0"/>
            </a:endParaRPr>
          </a:p>
          <a:p>
            <a:r>
              <a:rPr lang="en-GB" sz="5700" dirty="0" smtClean="0">
                <a:latin typeface="Century" panose="02040604050505020304" pitchFamily="18" charset="0"/>
              </a:rPr>
              <a:t>You HAVE to.............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6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Century" panose="02040604050505020304" pitchFamily="18" charset="0"/>
              </a:rPr>
              <a:t>What are your options?</a:t>
            </a:r>
            <a:endParaRPr lang="en-GB" sz="40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5563"/>
            <a:ext cx="12192000" cy="5440680"/>
          </a:xfrm>
        </p:spPr>
        <p:txBody>
          <a:bodyPr numCol="3" spcCol="0">
            <a:normAutofit/>
          </a:bodyPr>
          <a:lstStyle/>
          <a:p>
            <a:pPr algn="ctr"/>
            <a:r>
              <a:rPr lang="en-GB" sz="3200" b="1" dirty="0" smtClean="0">
                <a:latin typeface="Century" panose="02040604050505020304" pitchFamily="18" charset="0"/>
              </a:rPr>
              <a:t>IB diploma</a:t>
            </a:r>
          </a:p>
          <a:p>
            <a:pPr algn="ctr"/>
            <a:r>
              <a:rPr lang="en-GB" sz="3200" b="1" dirty="0" smtClean="0">
                <a:latin typeface="Century" panose="02040604050505020304" pitchFamily="18" charset="0"/>
              </a:rPr>
              <a:t>A levels and Pre U</a:t>
            </a:r>
          </a:p>
          <a:p>
            <a:pPr algn="ctr"/>
            <a:endParaRPr lang="en-GB" sz="3200" dirty="0">
              <a:latin typeface="Century" panose="02040604050505020304" pitchFamily="18" charset="0"/>
            </a:endParaRP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EPQ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Duke of Edinburgh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Games and activities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Online courses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Scholar and scholarships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Prefecture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Music qualifications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The performing arts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Volunteering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University admissions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Apprenticeships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Driving lessons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Well being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Durham testing and data</a:t>
            </a:r>
          </a:p>
          <a:p>
            <a:pPr algn="ctr"/>
            <a:r>
              <a:rPr lang="en-GB" sz="3200" dirty="0" smtClean="0">
                <a:latin typeface="Century" panose="02040604050505020304" pitchFamily="18" charset="0"/>
              </a:rPr>
              <a:t>Centigrade</a:t>
            </a:r>
          </a:p>
          <a:p>
            <a:pPr algn="ctr"/>
            <a:r>
              <a:rPr lang="en-GB" sz="3200" dirty="0" err="1" smtClean="0">
                <a:latin typeface="Century" panose="02040604050505020304" pitchFamily="18" charset="0"/>
              </a:rPr>
              <a:t>Uni</a:t>
            </a:r>
            <a:r>
              <a:rPr lang="en-GB" sz="3200" dirty="0" smtClean="0">
                <a:latin typeface="Century" panose="02040604050505020304" pitchFamily="18" charset="0"/>
              </a:rPr>
              <a:t> Frog</a:t>
            </a:r>
          </a:p>
          <a:p>
            <a:endParaRPr lang="en-GB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1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955" y="126047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What will I do on the A level pathway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45870"/>
            <a:ext cx="11715750" cy="54864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" panose="02040604050505020304" pitchFamily="18" charset="0"/>
              </a:rPr>
              <a:t>4 subjects (dropping to 3 at some point)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All at either A level or Pre U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All linear with some offering coursework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Access to DOE, EPQ, online courses etc.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Access to co-curricular activities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Access to competitive fixtures</a:t>
            </a:r>
          </a:p>
          <a:p>
            <a:r>
              <a:rPr lang="en-GB" sz="3200" dirty="0">
                <a:latin typeface="Century" panose="02040604050505020304" pitchFamily="18" charset="0"/>
              </a:rPr>
              <a:t>L</a:t>
            </a:r>
            <a:r>
              <a:rPr lang="en-GB" sz="3200" dirty="0" smtClean="0">
                <a:latin typeface="Century" panose="02040604050505020304" pitchFamily="18" charset="0"/>
              </a:rPr>
              <a:t>ecture programme in year 13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Well being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Higher Education and careers support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77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055" y="80327"/>
            <a:ext cx="11338560" cy="1325563"/>
          </a:xfrm>
        </p:spPr>
        <p:txBody>
          <a:bodyPr/>
          <a:lstStyle/>
          <a:p>
            <a:r>
              <a:rPr lang="en-GB" dirty="0" smtClean="0">
                <a:latin typeface="Century" panose="02040604050505020304" pitchFamily="18" charset="0"/>
              </a:rPr>
              <a:t>What will I do on the IB diploma pathway?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" y="1405890"/>
            <a:ext cx="11967210" cy="5337810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>
                <a:latin typeface="Century" panose="02040604050505020304" pitchFamily="18" charset="0"/>
              </a:rPr>
              <a:t>6</a:t>
            </a:r>
            <a:r>
              <a:rPr lang="en-GB" sz="3500" dirty="0" smtClean="0">
                <a:latin typeface="Century" panose="02040604050505020304" pitchFamily="18" charset="0"/>
              </a:rPr>
              <a:t> subjects 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3 at Higher Level (university/career choices)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3 at Standard Level (support your C.V. and HL choices. For fun!)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All linear with all offering coursework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Access to DOE, online courses etc.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Access to co-curricular activities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Access to competitive fixtures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Well being</a:t>
            </a:r>
          </a:p>
          <a:p>
            <a:r>
              <a:rPr lang="en-GB" sz="3500" dirty="0" smtClean="0">
                <a:latin typeface="Century" panose="02040604050505020304" pitchFamily="18" charset="0"/>
              </a:rPr>
              <a:t>Higher Education and careers support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5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In more detail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" y="1131570"/>
            <a:ext cx="11955780" cy="55549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Theory of Knowledge (TOK)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Extended Essay (4000 words)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Creativity, action, service (CAS)</a:t>
            </a:r>
          </a:p>
          <a:p>
            <a:endParaRPr lang="en-GB" dirty="0" smtClean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Six subject groups from which students select 6 courses to follow at higher level (HL) or standard level (SL)</a:t>
            </a:r>
          </a:p>
          <a:p>
            <a:endParaRPr lang="en-GB" dirty="0" smtClean="0">
              <a:latin typeface="Century" panose="020406040505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Studies in language and literature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Language acquisition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Individuals and societies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Sciences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Mathematics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latin typeface="Century" panose="02040604050505020304" pitchFamily="18" charset="0"/>
              </a:rPr>
              <a:t>The arts (optional)</a:t>
            </a:r>
          </a:p>
          <a:p>
            <a:endParaRPr lang="en-GB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What are my options?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8700"/>
            <a:ext cx="12092940" cy="58293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Century" panose="02040604050505020304" pitchFamily="18" charset="0"/>
              </a:rPr>
              <a:t>Studies in language and literature: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English Lit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Language acquisition: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Modern Foreign Languages </a:t>
            </a:r>
            <a:r>
              <a:rPr lang="en-GB" sz="32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(including ab initio)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and Classics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Individuals and societies: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Economics, Geography, History, ITGS, Psychology, Philosophy </a:t>
            </a:r>
            <a:r>
              <a:rPr lang="en-GB" sz="32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(Global Politics)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Sciences: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Biology, Chemistry, Physics, Sports exercise and health sciences, 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Mathematics: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Maths (maths for maths and maths for life!)</a:t>
            </a:r>
          </a:p>
          <a:p>
            <a:r>
              <a:rPr lang="en-GB" sz="3200" dirty="0" smtClean="0">
                <a:latin typeface="Century" panose="02040604050505020304" pitchFamily="18" charset="0"/>
              </a:rPr>
              <a:t>The arts (option/addition): </a:t>
            </a:r>
            <a:r>
              <a:rPr lang="en-GB" sz="3200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Music, Visual arts, Theatre studies </a:t>
            </a:r>
            <a:r>
              <a:rPr lang="en-GB" sz="3200" b="1" dirty="0" smtClean="0">
                <a:solidFill>
                  <a:schemeClr val="accent1"/>
                </a:solidFill>
                <a:latin typeface="Century" panose="02040604050505020304" pitchFamily="18" charset="0"/>
              </a:rPr>
              <a:t>(Dance)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2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70445"/>
              </p:ext>
            </p:extLst>
          </p:nvPr>
        </p:nvGraphicFramePr>
        <p:xfrm>
          <a:off x="342900" y="240030"/>
          <a:ext cx="11349991" cy="65150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1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5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058"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IB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effectLst/>
                        </a:rPr>
                        <a:t>A Level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p.p.f.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3x5 for SL, 3x8 for HL = 39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4x9 =36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Tutor groups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mixed IB and A level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Mixed IB and A Level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Games and Activities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Tues, Thurs and fixtures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Tues, Thurs and fixtures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Well Being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2 in </a:t>
                      </a:r>
                      <a:r>
                        <a:rPr lang="en-GB" sz="1800" u="none" strike="noStrike" dirty="0" smtClean="0">
                          <a:effectLst/>
                        </a:rPr>
                        <a:t>yr. </a:t>
                      </a:r>
                      <a:r>
                        <a:rPr lang="en-GB" sz="1800" u="none" strike="noStrike" dirty="0">
                          <a:effectLst/>
                        </a:rPr>
                        <a:t>12 and 1 in </a:t>
                      </a:r>
                      <a:r>
                        <a:rPr lang="en-GB" sz="1800" u="none" strike="noStrike" dirty="0" smtClean="0">
                          <a:effectLst/>
                        </a:rPr>
                        <a:t>yr. </a:t>
                      </a:r>
                      <a:r>
                        <a:rPr lang="en-GB" sz="1800" u="none" strike="noStrike" dirty="0">
                          <a:effectLst/>
                        </a:rPr>
                        <a:t>13 with tutor group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2 in </a:t>
                      </a:r>
                      <a:r>
                        <a:rPr lang="en-GB" sz="1800" u="none" strike="noStrike" dirty="0" smtClean="0">
                          <a:effectLst/>
                        </a:rPr>
                        <a:t>yr. </a:t>
                      </a:r>
                      <a:r>
                        <a:rPr lang="en-GB" sz="1800" u="none" strike="noStrike" dirty="0">
                          <a:effectLst/>
                        </a:rPr>
                        <a:t>12 and 1 in </a:t>
                      </a:r>
                      <a:r>
                        <a:rPr lang="en-GB" sz="1800" u="none" strike="noStrike" dirty="0" smtClean="0">
                          <a:effectLst/>
                        </a:rPr>
                        <a:t>yr. </a:t>
                      </a:r>
                      <a:r>
                        <a:rPr lang="en-GB" sz="1800" u="none" strike="noStrike" dirty="0">
                          <a:effectLst/>
                        </a:rPr>
                        <a:t>13 with tutor group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Final marks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1-7 for each subject + core = score /45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grades A*-U/Distinction-pass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 smtClean="0">
                          <a:effectLst/>
                        </a:rPr>
                        <a:t>University</a:t>
                      </a:r>
                      <a:r>
                        <a:rPr lang="en-GB" sz="2000" u="none" strike="noStrike" baseline="0" dirty="0" smtClean="0">
                          <a:effectLst/>
                        </a:rPr>
                        <a:t> admissions</a:t>
                      </a:r>
                      <a:r>
                        <a:rPr lang="en-GB" sz="2000" u="none" strike="noStrike" dirty="0" smtClean="0">
                          <a:effectLst/>
                        </a:rPr>
                        <a:t> </a:t>
                      </a:r>
                      <a:r>
                        <a:rPr lang="en-GB" sz="2000" u="none" strike="noStrike" dirty="0">
                          <a:effectLst/>
                        </a:rPr>
                        <a:t>recognised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8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Internationally recognised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DOE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30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u="none" strike="noStrike" dirty="0">
                          <a:effectLst/>
                        </a:rPr>
                        <a:t>EPQ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No (extended essay)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u="none" strike="noStrike" dirty="0">
                          <a:effectLst/>
                        </a:rPr>
                        <a:t>Yes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4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955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entury" panose="02040604050505020304" pitchFamily="18" charset="0"/>
              </a:rPr>
              <a:t>Is there a direct comparison between courses?</a:t>
            </a:r>
            <a:endParaRPr lang="en-GB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" y="1473518"/>
            <a:ext cx="12043410" cy="5281612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entury" panose="02040604050505020304" pitchFamily="18" charset="0"/>
              </a:rPr>
              <a:t>In short yes/no......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A HL is approximately 75% the content of an A level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A SL is approximately an old AS Level (year 12) spread over 2 years.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Depth is the same, content is what changes.</a:t>
            </a:r>
          </a:p>
          <a:p>
            <a:endParaRPr lang="en-GB" dirty="0">
              <a:latin typeface="Century" panose="02040604050505020304" pitchFamily="18" charset="0"/>
            </a:endParaRPr>
          </a:p>
          <a:p>
            <a:r>
              <a:rPr lang="en-GB" dirty="0" smtClean="0">
                <a:latin typeface="Century" panose="02040604050505020304" pitchFamily="18" charset="0"/>
              </a:rPr>
              <a:t>Many A level courses now lack internal assessment (coursework) </a:t>
            </a:r>
          </a:p>
          <a:p>
            <a:r>
              <a:rPr lang="en-GB" dirty="0" smtClean="0">
                <a:latin typeface="Century" panose="02040604050505020304" pitchFamily="18" charset="0"/>
              </a:rPr>
              <a:t>All IB courses involve internal assessment.</a:t>
            </a:r>
            <a:endParaRPr lang="en-GB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76621EDADFF64C43B3F891BA88BFA7C9" ma:contentTypeVersion="1" ma:contentTypeDescription="Upload an image." ma:contentTypeScope="" ma:versionID="e6689c600a5de9401ea2f5d507fd8201">
  <xsd:schema xmlns:xsd="http://www.w3.org/2001/XMLSchema" xmlns:xs="http://www.w3.org/2001/XMLSchema" xmlns:p="http://schemas.microsoft.com/office/2006/metadata/properties" xmlns:ns1="http://schemas.microsoft.com/sharepoint/v3" xmlns:ns2="3FAEA5B4-DBDB-4DA6-B2D8-8D7CCF0F6065" xmlns:ns3="http://schemas.microsoft.com/sharepoint/v3/fields" xmlns:ns4="d4cb2067-0195-4be1-8986-c1fc59ff4496" targetNamespace="http://schemas.microsoft.com/office/2006/metadata/properties" ma:root="true" ma:fieldsID="70447252842fadb91f174badba48c96d" ns1:_="" ns2:_="" ns3:_="" ns4:_="">
    <xsd:import namespace="http://schemas.microsoft.com/sharepoint/v3"/>
    <xsd:import namespace="3FAEA5B4-DBDB-4DA6-B2D8-8D7CCF0F6065"/>
    <xsd:import namespace="http://schemas.microsoft.com/sharepoint/v3/fields"/>
    <xsd:import namespace="d4cb2067-0195-4be1-8986-c1fc59ff449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EA5B4-DBDB-4DA6-B2D8-8D7CCF0F6065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cb2067-0195-4be1-8986-c1fc59ff4496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3FAEA5B4-DBDB-4DA6-B2D8-8D7CCF0F6065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d4cb2067-0195-4be1-8986-c1fc59ff4496">6HT47JE3UR4M-492635846-6</_dlc_DocId>
    <_dlc_DocIdUrl xmlns="d4cb2067-0195-4be1-8986-c1fc59ff4496">
      <Url>https://sharepoint.bristolgrammarschool.org.uk/ParentAppInfo/Sixth%20Form%20Prospectus/_layouts/15/DocIdRedir.aspx?ID=6HT47JE3UR4M-492635846-6</Url>
      <Description>6HT47JE3UR4M-492635846-6</Description>
    </_dlc_DocIdUrl>
  </documentManagement>
</p:properties>
</file>

<file path=customXml/itemProps1.xml><?xml version="1.0" encoding="utf-8"?>
<ds:datastoreItem xmlns:ds="http://schemas.openxmlformats.org/officeDocument/2006/customXml" ds:itemID="{09933846-E7E7-4FDB-B44A-B0EDE3896A2D}"/>
</file>

<file path=customXml/itemProps2.xml><?xml version="1.0" encoding="utf-8"?>
<ds:datastoreItem xmlns:ds="http://schemas.openxmlformats.org/officeDocument/2006/customXml" ds:itemID="{ED3068A6-299D-4A18-BF78-776A8C8992B4}"/>
</file>

<file path=customXml/itemProps3.xml><?xml version="1.0" encoding="utf-8"?>
<ds:datastoreItem xmlns:ds="http://schemas.openxmlformats.org/officeDocument/2006/customXml" ds:itemID="{0BF18088-EE9B-4988-9D5A-F2200E682B1D}"/>
</file>

<file path=customXml/itemProps4.xml><?xml version="1.0" encoding="utf-8"?>
<ds:datastoreItem xmlns:ds="http://schemas.openxmlformats.org/officeDocument/2006/customXml" ds:itemID="{280E1AFD-D9FD-4538-B98F-14FD9214B526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1029</Words>
  <Application>Microsoft Office PowerPoint</Application>
  <PresentationFormat>Widescreen</PresentationFormat>
  <Paragraphs>219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</vt:lpstr>
      <vt:lpstr>Office Theme</vt:lpstr>
      <vt:lpstr>Curriculum choice at BGS</vt:lpstr>
      <vt:lpstr>What do you think about IB?</vt:lpstr>
      <vt:lpstr>What are your options?</vt:lpstr>
      <vt:lpstr>What will I do on the A level pathway</vt:lpstr>
      <vt:lpstr>What will I do on the IB diploma pathway?</vt:lpstr>
      <vt:lpstr>In more detail</vt:lpstr>
      <vt:lpstr>What are my options?</vt:lpstr>
      <vt:lpstr>PowerPoint Presentation</vt:lpstr>
      <vt:lpstr>Is there a direct comparison between courses?</vt:lpstr>
      <vt:lpstr>PowerPoint Presentation</vt:lpstr>
      <vt:lpstr>PowerPoint Presentation</vt:lpstr>
      <vt:lpstr>More than just grades and scores</vt:lpstr>
      <vt:lpstr>How do I make myself stand out?</vt:lpstr>
      <vt:lpstr>Things you wanted to know</vt:lpstr>
      <vt:lpstr>Things you wanted to know</vt:lpstr>
      <vt:lpstr>PowerPoint Presentation</vt:lpstr>
      <vt:lpstr>It is as tricky as you make it................</vt:lpstr>
    </vt:vector>
  </TitlesOfParts>
  <Company>Bristol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choice in the 6th form</dc:title>
  <dc:creator>Ben Schober</dc:creator>
  <cp:keywords/>
  <dc:description/>
  <cp:lastModifiedBy>Alton Williams</cp:lastModifiedBy>
  <cp:revision>34</cp:revision>
  <dcterms:created xsi:type="dcterms:W3CDTF">2018-06-07T11:07:51Z</dcterms:created>
  <dcterms:modified xsi:type="dcterms:W3CDTF">2018-10-19T08:22:57Z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0x0101009148F5A04DDD49CBA7127AADA5FB792B00AADE34325A8B49CDA8BB4DB53328F2140076621EDADFF64C43B3F891BA88BFA7C9</vt:lpwstr>
  </property>
  <property fmtid="{D5CDD505-2E9C-101B-9397-08002B2CF9AE}" pid="3" name="_dlc_DocIdItemGuid">
    <vt:lpwstr>13ea982b-532b-4bdd-88d0-59122628ca2a</vt:lpwstr>
  </property>
</Properties>
</file>